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b9f0bea5b2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b9f0bea5b2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be5b2467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be5b2467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be5b24679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be5b24679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ba21adbab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ba21adbab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ba21adbab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ba21adbab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b945fea444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b945fea444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b945fea44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b945fea44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A. cooking Process takes several hours in some cases. To maintain </a:t>
            </a:r>
            <a:r>
              <a:rPr lang="en"/>
              <a:t>fluctuating</a:t>
            </a:r>
            <a:r>
              <a:rPr lang="en"/>
              <a:t> temperatures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b9eb63858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b9eb638585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b9eb63858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b9eb63858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Minjun</a:t>
            </a:r>
            <a:endParaRPr/>
          </a:p>
          <a:p>
            <a:pPr indent="0" lvl="0" marL="0" rtl="0" algn="l">
              <a:spcBef>
                <a:spcPts val="0"/>
              </a:spcBef>
              <a:spcAft>
                <a:spcPts val="0"/>
              </a:spcAft>
              <a:buNone/>
            </a:pPr>
            <a:r>
              <a:rPr lang="en"/>
              <a:t>To give some criteria on our project, we need good quality barbecue that is cooked by amature college students maybe except for josh. As he explained, this is time consuming and requires a lot of skills. Our project, device set up, and code should make life easier to enjoy the barbecue.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project does not only belong to data analysis. Our project Barbecue Bonanaze should come up with real world outcome, which is awesome brisket. This means our project should be able to bring the data like temperature to computer, analyze what is going on numerically, and control the smoker in a way that produces a good piece of Brisket.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not only the codes, we need to physically deal with the problems. Temperature sensors are going to be used to bring data to the computer. We need some skills from computational tool class. Also, our code should also be able to manage those data well.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that, we need to analyze the data using numerical methods. Interpolation or fitting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b9f0bea5b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b9f0bea5b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MinNjun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basically, you put the sensors in the smoker arae, This would continuously measure the temperature over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then, going to have time over temperature plot in the end. With this data, we analyze what is going on. We need to know if the temperature is increasing or decreasing. This can be done by interpolating the data and see the trend of temperature changes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the temperature is getting close to the upper limit, we nee d to do something to prevent overcooking. Such calculation will produce how long should we open the valve to keep the temperature in okay range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b945fea444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b945fea444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b945fea444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b945fea444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b9f0bea5b2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b9f0bea5b2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burnt our sensors…. And our dreams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6.jpg"/><Relationship Id="rId6"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BBQ Bonanza</a:t>
            </a:r>
            <a:endParaRPr/>
          </a:p>
          <a:p>
            <a:pPr indent="0" lvl="0" marL="0" rtl="0" algn="l">
              <a:spcBef>
                <a:spcPts val="0"/>
              </a:spcBef>
              <a:spcAft>
                <a:spcPts val="0"/>
              </a:spcAft>
              <a:buNone/>
            </a:pPr>
            <a:r>
              <a:t/>
            </a:r>
            <a:endParaRPr sz="2100"/>
          </a:p>
          <a:p>
            <a:pPr indent="0" lvl="0" marL="0" rtl="0" algn="l">
              <a:spcBef>
                <a:spcPts val="0"/>
              </a:spcBef>
              <a:spcAft>
                <a:spcPts val="0"/>
              </a:spcAft>
              <a:buNone/>
            </a:pPr>
            <a:r>
              <a:rPr lang="en" sz="2100"/>
              <a:t>PHYS 351.01</a:t>
            </a:r>
            <a:endParaRPr sz="2100"/>
          </a:p>
        </p:txBody>
      </p:sp>
      <p:sp>
        <p:nvSpPr>
          <p:cNvPr id="135" name="Google Shape;135;p13"/>
          <p:cNvSpPr txBox="1"/>
          <p:nvPr>
            <p:ph idx="1" type="subTitle"/>
          </p:nvPr>
        </p:nvSpPr>
        <p:spPr>
          <a:xfrm>
            <a:off x="4366425" y="3924925"/>
            <a:ext cx="41883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Joshua Murphy, MinJun Baik, Sidney Osae - Asante</a:t>
            </a:r>
            <a:endParaRPr/>
          </a:p>
        </p:txBody>
      </p:sp>
      <p:pic>
        <p:nvPicPr>
          <p:cNvPr id="136" name="Google Shape;136;p13"/>
          <p:cNvPicPr preferRelativeResize="0"/>
          <p:nvPr/>
        </p:nvPicPr>
        <p:blipFill>
          <a:blip r:embed="rId3">
            <a:alphaModFix/>
          </a:blip>
          <a:stretch>
            <a:fillRect/>
          </a:stretch>
        </p:blipFill>
        <p:spPr>
          <a:xfrm>
            <a:off x="578726" y="1196325"/>
            <a:ext cx="2566575" cy="27508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1297500" y="393750"/>
            <a:ext cx="3798900" cy="61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Solution</a:t>
            </a:r>
            <a:endParaRPr/>
          </a:p>
        </p:txBody>
      </p:sp>
      <p:sp>
        <p:nvSpPr>
          <p:cNvPr id="201" name="Google Shape;201;p22"/>
          <p:cNvSpPr txBox="1"/>
          <p:nvPr>
            <p:ph idx="1" type="body"/>
          </p:nvPr>
        </p:nvSpPr>
        <p:spPr>
          <a:xfrm>
            <a:off x="698025" y="1235925"/>
            <a:ext cx="3120900" cy="3300600"/>
          </a:xfrm>
          <a:prstGeom prst="rect">
            <a:avLst/>
          </a:prstGeom>
        </p:spPr>
        <p:txBody>
          <a:bodyPr anchorCtr="0" anchor="t" bIns="91425" lIns="91425" spcFirstLastPara="1" rIns="91425" wrap="square" tIns="91425">
            <a:normAutofit fontScale="77500" lnSpcReduction="10000"/>
          </a:bodyPr>
          <a:lstStyle/>
          <a:p>
            <a:pPr indent="-292576" lvl="0" marL="457200" rtl="0" algn="l">
              <a:spcBef>
                <a:spcPts val="0"/>
              </a:spcBef>
              <a:spcAft>
                <a:spcPts val="0"/>
              </a:spcAft>
              <a:buSzPct val="100000"/>
              <a:buChar char="●"/>
            </a:pPr>
            <a:r>
              <a:rPr lang="en"/>
              <a:t>Extrapolate Gathered data to full data range.</a:t>
            </a:r>
            <a:endParaRPr/>
          </a:p>
          <a:p>
            <a:pPr indent="-282733" lvl="1" marL="914400" rtl="0" algn="l">
              <a:spcBef>
                <a:spcPts val="0"/>
              </a:spcBef>
              <a:spcAft>
                <a:spcPts val="0"/>
              </a:spcAft>
              <a:buSzPct val="100000"/>
              <a:buChar char="○"/>
            </a:pPr>
            <a:r>
              <a:rPr lang="en"/>
              <a:t>Data gathered from start up to 50% open.</a:t>
            </a:r>
            <a:endParaRPr/>
          </a:p>
          <a:p>
            <a:pPr indent="0" lvl="0" marL="0" rtl="0" algn="l">
              <a:spcBef>
                <a:spcPts val="1200"/>
              </a:spcBef>
              <a:spcAft>
                <a:spcPts val="0"/>
              </a:spcAft>
              <a:buNone/>
            </a:pPr>
            <a:r>
              <a:t/>
            </a:r>
            <a:endParaRPr/>
          </a:p>
          <a:p>
            <a:pPr indent="-292576" lvl="0" marL="457200" rtl="0" algn="l">
              <a:spcBef>
                <a:spcPts val="1200"/>
              </a:spcBef>
              <a:spcAft>
                <a:spcPts val="0"/>
              </a:spcAft>
              <a:buSzPct val="100000"/>
              <a:buChar char="●"/>
            </a:pPr>
            <a:r>
              <a:rPr lang="en"/>
              <a:t>Plotted fully, data should follow a piecewise pattern, with each piece following a logarithmic curve.</a:t>
            </a:r>
            <a:endParaRPr/>
          </a:p>
          <a:p>
            <a:pPr indent="0" lvl="0" marL="0" rtl="0" algn="l">
              <a:spcBef>
                <a:spcPts val="1200"/>
              </a:spcBef>
              <a:spcAft>
                <a:spcPts val="0"/>
              </a:spcAft>
              <a:buNone/>
            </a:pPr>
            <a:r>
              <a:t/>
            </a:r>
            <a:endParaRPr/>
          </a:p>
          <a:p>
            <a:pPr indent="-292576" lvl="0" marL="457200" rtl="0" algn="l">
              <a:spcBef>
                <a:spcPts val="1200"/>
              </a:spcBef>
              <a:spcAft>
                <a:spcPts val="0"/>
              </a:spcAft>
              <a:buSzPct val="100000"/>
              <a:buChar char="●"/>
            </a:pPr>
            <a:r>
              <a:rPr lang="en"/>
              <a:t>Convergence</a:t>
            </a:r>
            <a:r>
              <a:rPr lang="en"/>
              <a:t> value for each logarithmic curve is our average temperature for each ventilation level.</a:t>
            </a:r>
            <a:endParaRPr/>
          </a:p>
          <a:p>
            <a:pPr indent="0" lvl="0" marL="0" rtl="0" algn="l">
              <a:spcBef>
                <a:spcPts val="1200"/>
              </a:spcBef>
              <a:spcAft>
                <a:spcPts val="0"/>
              </a:spcAft>
              <a:buNone/>
            </a:pPr>
            <a:r>
              <a:t/>
            </a:r>
            <a:endParaRPr/>
          </a:p>
          <a:p>
            <a:pPr indent="-292576" lvl="0" marL="457200" rtl="0" algn="l">
              <a:spcBef>
                <a:spcPts val="1200"/>
              </a:spcBef>
              <a:spcAft>
                <a:spcPts val="0"/>
              </a:spcAft>
              <a:buSzPct val="100000"/>
              <a:buChar char="●"/>
            </a:pPr>
            <a:r>
              <a:rPr lang="en"/>
              <a:t>We must find the estimated convergence values for 75% open and 100% open.</a:t>
            </a:r>
            <a:endParaRPr/>
          </a:p>
        </p:txBody>
      </p:sp>
      <p:pic>
        <p:nvPicPr>
          <p:cNvPr id="202" name="Google Shape;202;p22"/>
          <p:cNvPicPr preferRelativeResize="0"/>
          <p:nvPr/>
        </p:nvPicPr>
        <p:blipFill rotWithShape="1">
          <a:blip r:embed="rId3">
            <a:alphaModFix/>
          </a:blip>
          <a:srcRect b="39006" l="0" r="0" t="24996"/>
          <a:stretch/>
        </p:blipFill>
        <p:spPr>
          <a:xfrm>
            <a:off x="3854925" y="709563"/>
            <a:ext cx="4985649" cy="2540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23"/>
          <p:cNvPicPr preferRelativeResize="0"/>
          <p:nvPr/>
        </p:nvPicPr>
        <p:blipFill>
          <a:blip r:embed="rId3">
            <a:alphaModFix/>
          </a:blip>
          <a:stretch>
            <a:fillRect/>
          </a:stretch>
        </p:blipFill>
        <p:spPr>
          <a:xfrm>
            <a:off x="367025" y="1161925"/>
            <a:ext cx="4071175" cy="3037300"/>
          </a:xfrm>
          <a:prstGeom prst="rect">
            <a:avLst/>
          </a:prstGeom>
          <a:noFill/>
          <a:ln>
            <a:noFill/>
          </a:ln>
        </p:spPr>
      </p:pic>
      <p:pic>
        <p:nvPicPr>
          <p:cNvPr id="208" name="Google Shape;208;p23"/>
          <p:cNvPicPr preferRelativeResize="0"/>
          <p:nvPr/>
        </p:nvPicPr>
        <p:blipFill>
          <a:blip r:embed="rId4">
            <a:alphaModFix/>
          </a:blip>
          <a:stretch>
            <a:fillRect/>
          </a:stretch>
        </p:blipFill>
        <p:spPr>
          <a:xfrm>
            <a:off x="4531400" y="1327563"/>
            <a:ext cx="4401000" cy="24883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4"/>
          <p:cNvPicPr preferRelativeResize="0"/>
          <p:nvPr/>
        </p:nvPicPr>
        <p:blipFill>
          <a:blip r:embed="rId3">
            <a:alphaModFix/>
          </a:blip>
          <a:stretch>
            <a:fillRect/>
          </a:stretch>
        </p:blipFill>
        <p:spPr>
          <a:xfrm>
            <a:off x="152400" y="1118725"/>
            <a:ext cx="8839200" cy="290603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5"/>
          <p:cNvPicPr preferRelativeResize="0"/>
          <p:nvPr/>
        </p:nvPicPr>
        <p:blipFill>
          <a:blip r:embed="rId3">
            <a:alphaModFix/>
          </a:blip>
          <a:stretch>
            <a:fillRect/>
          </a:stretch>
        </p:blipFill>
        <p:spPr>
          <a:xfrm>
            <a:off x="2922250" y="152400"/>
            <a:ext cx="3299500" cy="4838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Shortcomings</a:t>
            </a:r>
            <a:endParaRPr/>
          </a:p>
        </p:txBody>
      </p:sp>
      <p:sp>
        <p:nvSpPr>
          <p:cNvPr id="224" name="Google Shape;224;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4326" lvl="0" marL="457200" rtl="0" algn="l">
              <a:lnSpc>
                <a:spcPct val="95000"/>
              </a:lnSpc>
              <a:spcBef>
                <a:spcPts val="0"/>
              </a:spcBef>
              <a:spcAft>
                <a:spcPts val="0"/>
              </a:spcAft>
              <a:buSzPts val="1508"/>
              <a:buChar char="●"/>
            </a:pPr>
            <a:r>
              <a:rPr lang="en" sz="1507"/>
              <a:t>Sensor system is fried</a:t>
            </a:r>
            <a:endParaRPr sz="1507"/>
          </a:p>
          <a:p>
            <a:pPr indent="-314483" lvl="1" marL="914400" rtl="0" algn="l">
              <a:lnSpc>
                <a:spcPct val="95000"/>
              </a:lnSpc>
              <a:spcBef>
                <a:spcPts val="0"/>
              </a:spcBef>
              <a:spcAft>
                <a:spcPts val="0"/>
              </a:spcAft>
              <a:buSzPts val="1353"/>
              <a:buChar char="○"/>
            </a:pPr>
            <a:r>
              <a:rPr lang="en" sz="1352"/>
              <a:t>Can no longer </a:t>
            </a:r>
            <a:r>
              <a:rPr lang="en" sz="1352"/>
              <a:t>definitively</a:t>
            </a:r>
            <a:r>
              <a:rPr lang="en" sz="1352"/>
              <a:t> verify temperature estimations</a:t>
            </a:r>
            <a:endParaRPr sz="1352"/>
          </a:p>
          <a:p>
            <a:pPr indent="0" lvl="0" marL="0" rtl="0" algn="l">
              <a:lnSpc>
                <a:spcPct val="95000"/>
              </a:lnSpc>
              <a:spcBef>
                <a:spcPts val="1200"/>
              </a:spcBef>
              <a:spcAft>
                <a:spcPts val="0"/>
              </a:spcAft>
              <a:buSzPts val="852"/>
              <a:buNone/>
            </a:pPr>
            <a:r>
              <a:t/>
            </a:r>
            <a:endParaRPr sz="1507"/>
          </a:p>
          <a:p>
            <a:pPr indent="-324326" lvl="0" marL="457200" rtl="0" algn="l">
              <a:lnSpc>
                <a:spcPct val="95000"/>
              </a:lnSpc>
              <a:spcBef>
                <a:spcPts val="1200"/>
              </a:spcBef>
              <a:spcAft>
                <a:spcPts val="0"/>
              </a:spcAft>
              <a:buSzPts val="1508"/>
              <a:buChar char="●"/>
            </a:pPr>
            <a:r>
              <a:rPr lang="en" sz="1507"/>
              <a:t>Large margin of error</a:t>
            </a:r>
            <a:endParaRPr sz="1507"/>
          </a:p>
          <a:p>
            <a:pPr indent="-314483" lvl="1" marL="914400" rtl="0" algn="l">
              <a:lnSpc>
                <a:spcPct val="95000"/>
              </a:lnSpc>
              <a:spcBef>
                <a:spcPts val="0"/>
              </a:spcBef>
              <a:spcAft>
                <a:spcPts val="0"/>
              </a:spcAft>
              <a:buSzPts val="1353"/>
              <a:buChar char="○"/>
            </a:pPr>
            <a:r>
              <a:rPr lang="en" sz="1352"/>
              <a:t>Outdoor temperature can affect results by a large margin.</a:t>
            </a:r>
            <a:endParaRPr sz="1352"/>
          </a:p>
          <a:p>
            <a:pPr indent="0" lvl="0" marL="0" rtl="0" algn="l">
              <a:lnSpc>
                <a:spcPct val="95000"/>
              </a:lnSpc>
              <a:spcBef>
                <a:spcPts val="1200"/>
              </a:spcBef>
              <a:spcAft>
                <a:spcPts val="0"/>
              </a:spcAft>
              <a:buSzPts val="852"/>
              <a:buNone/>
            </a:pPr>
            <a:r>
              <a:t/>
            </a:r>
            <a:endParaRPr sz="1507"/>
          </a:p>
          <a:p>
            <a:pPr indent="-324326" lvl="0" marL="457200" rtl="0" algn="l">
              <a:lnSpc>
                <a:spcPct val="95000"/>
              </a:lnSpc>
              <a:spcBef>
                <a:spcPts val="1200"/>
              </a:spcBef>
              <a:spcAft>
                <a:spcPts val="0"/>
              </a:spcAft>
              <a:buSzPts val="1508"/>
              <a:buChar char="●"/>
            </a:pPr>
            <a:r>
              <a:rPr lang="en" sz="1507"/>
              <a:t>Unable to verify results with actual BBQ</a:t>
            </a:r>
            <a:endParaRPr sz="1507"/>
          </a:p>
          <a:p>
            <a:pPr indent="-314483" lvl="1" marL="914400" rtl="0" algn="l">
              <a:lnSpc>
                <a:spcPct val="95000"/>
              </a:lnSpc>
              <a:spcBef>
                <a:spcPts val="0"/>
              </a:spcBef>
              <a:spcAft>
                <a:spcPts val="0"/>
              </a:spcAft>
              <a:buSzPts val="1353"/>
              <a:buChar char="○"/>
            </a:pPr>
            <a:r>
              <a:rPr lang="en" sz="1352"/>
              <a:t>Time frame pushed significantly due to bad weather conditions. This negatively affected our schedule. Due to time restrictions, plans for actual BBQ is postponed.</a:t>
            </a:r>
            <a:endParaRPr sz="1352"/>
          </a:p>
          <a:p>
            <a:pPr indent="0" lvl="0" marL="0" rtl="0" algn="l">
              <a:lnSpc>
                <a:spcPct val="95000"/>
              </a:lnSpc>
              <a:spcBef>
                <a:spcPts val="1200"/>
              </a:spcBef>
              <a:spcAft>
                <a:spcPts val="0"/>
              </a:spcAft>
              <a:buSzPts val="852"/>
              <a:buNone/>
            </a:pPr>
            <a:r>
              <a:t/>
            </a:r>
            <a:endParaRPr sz="1507"/>
          </a:p>
          <a:p>
            <a:pPr indent="0" lvl="0" marL="0" rtl="0" algn="l">
              <a:lnSpc>
                <a:spcPct val="95000"/>
              </a:lnSpc>
              <a:spcBef>
                <a:spcPts val="1200"/>
              </a:spcBef>
              <a:spcAft>
                <a:spcPts val="0"/>
              </a:spcAft>
              <a:buSzPts val="852"/>
              <a:buNone/>
            </a:pPr>
            <a:r>
              <a:t/>
            </a:r>
            <a:endParaRPr sz="1507"/>
          </a:p>
          <a:p>
            <a:pPr indent="0" lvl="0" marL="0" rtl="0" algn="l">
              <a:lnSpc>
                <a:spcPct val="95000"/>
              </a:lnSpc>
              <a:spcBef>
                <a:spcPts val="1200"/>
              </a:spcBef>
              <a:spcAft>
                <a:spcPts val="1200"/>
              </a:spcAft>
              <a:buSzPts val="852"/>
              <a:buNone/>
            </a:pPr>
            <a:r>
              <a:t/>
            </a:r>
            <a:endParaRPr sz="1507"/>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idx="1" type="body"/>
          </p:nvPr>
        </p:nvSpPr>
        <p:spPr>
          <a:xfrm>
            <a:off x="1365125" y="1175275"/>
            <a:ext cx="3795300" cy="29112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AutoNum type="arabicPeriod"/>
            </a:pPr>
            <a:r>
              <a:rPr lang="en" sz="1700"/>
              <a:t>Overview</a:t>
            </a:r>
            <a:endParaRPr sz="1700"/>
          </a:p>
          <a:p>
            <a:pPr indent="-336550" lvl="1" marL="914400" rtl="0" algn="l">
              <a:lnSpc>
                <a:spcPct val="115000"/>
              </a:lnSpc>
              <a:spcBef>
                <a:spcPts val="0"/>
              </a:spcBef>
              <a:spcAft>
                <a:spcPts val="0"/>
              </a:spcAft>
              <a:buSzPts val="1700"/>
              <a:buAutoNum type="alphaLcPeriod"/>
            </a:pPr>
            <a:r>
              <a:rPr lang="en" sz="1700"/>
              <a:t>Problem, Goal and Criteria</a:t>
            </a:r>
            <a:endParaRPr sz="1700"/>
          </a:p>
          <a:p>
            <a:pPr indent="-336550" lvl="0" marL="457200" rtl="0" algn="l">
              <a:lnSpc>
                <a:spcPct val="115000"/>
              </a:lnSpc>
              <a:spcBef>
                <a:spcPts val="0"/>
              </a:spcBef>
              <a:spcAft>
                <a:spcPts val="0"/>
              </a:spcAft>
              <a:buSzPts val="1700"/>
              <a:buAutoNum type="arabicPeriod"/>
            </a:pPr>
            <a:r>
              <a:rPr lang="en" sz="1700"/>
              <a:t>Setup</a:t>
            </a:r>
            <a:endParaRPr sz="1700"/>
          </a:p>
          <a:p>
            <a:pPr indent="-323850" lvl="1" marL="914400" rtl="0" algn="l">
              <a:lnSpc>
                <a:spcPct val="115000"/>
              </a:lnSpc>
              <a:spcBef>
                <a:spcPts val="0"/>
              </a:spcBef>
              <a:spcAft>
                <a:spcPts val="0"/>
              </a:spcAft>
              <a:buSzPts val="1500"/>
              <a:buAutoNum type="alphaLcPeriod"/>
            </a:pPr>
            <a:r>
              <a:rPr lang="en" sz="1500"/>
              <a:t>Hardware </a:t>
            </a:r>
            <a:endParaRPr sz="1500"/>
          </a:p>
          <a:p>
            <a:pPr indent="-323850" lvl="1" marL="914400" rtl="0" algn="l">
              <a:lnSpc>
                <a:spcPct val="115000"/>
              </a:lnSpc>
              <a:spcBef>
                <a:spcPts val="0"/>
              </a:spcBef>
              <a:spcAft>
                <a:spcPts val="0"/>
              </a:spcAft>
              <a:buSzPts val="1500"/>
              <a:buAutoNum type="alphaLcPeriod"/>
            </a:pPr>
            <a:r>
              <a:rPr lang="en" sz="1500"/>
              <a:t>Computational technique</a:t>
            </a:r>
            <a:endParaRPr sz="1500"/>
          </a:p>
          <a:p>
            <a:pPr indent="-323850" lvl="1" marL="914400" rtl="0" algn="l">
              <a:lnSpc>
                <a:spcPct val="115000"/>
              </a:lnSpc>
              <a:spcBef>
                <a:spcPts val="0"/>
              </a:spcBef>
              <a:spcAft>
                <a:spcPts val="0"/>
              </a:spcAft>
              <a:buSzPts val="1500"/>
              <a:buAutoNum type="alphaLcPeriod"/>
            </a:pPr>
            <a:r>
              <a:rPr lang="en" sz="1500"/>
              <a:t>Data measurement</a:t>
            </a:r>
            <a:endParaRPr sz="1500"/>
          </a:p>
          <a:p>
            <a:pPr indent="-336550" lvl="0" marL="457200" rtl="0" algn="l">
              <a:lnSpc>
                <a:spcPct val="115000"/>
              </a:lnSpc>
              <a:spcBef>
                <a:spcPts val="0"/>
              </a:spcBef>
              <a:spcAft>
                <a:spcPts val="0"/>
              </a:spcAft>
              <a:buSzPts val="1700"/>
              <a:buAutoNum type="arabicPeriod"/>
            </a:pPr>
            <a:r>
              <a:rPr lang="en" sz="1700"/>
              <a:t>Experiment and result</a:t>
            </a:r>
            <a:endParaRPr sz="1700"/>
          </a:p>
          <a:p>
            <a:pPr indent="-323850" lvl="1" marL="914400" rtl="0" algn="l">
              <a:lnSpc>
                <a:spcPct val="115000"/>
              </a:lnSpc>
              <a:spcBef>
                <a:spcPts val="0"/>
              </a:spcBef>
              <a:spcAft>
                <a:spcPts val="0"/>
              </a:spcAft>
              <a:buSzPts val="1500"/>
              <a:buAutoNum type="alphaLcPeriod"/>
            </a:pPr>
            <a:r>
              <a:rPr lang="en" sz="1500"/>
              <a:t>Procedures</a:t>
            </a:r>
            <a:endParaRPr sz="1500"/>
          </a:p>
          <a:p>
            <a:pPr indent="-323850" lvl="1" marL="914400" rtl="0" algn="l">
              <a:lnSpc>
                <a:spcPct val="115000"/>
              </a:lnSpc>
              <a:spcBef>
                <a:spcPts val="0"/>
              </a:spcBef>
              <a:spcAft>
                <a:spcPts val="0"/>
              </a:spcAft>
              <a:buSzPts val="1500"/>
              <a:buAutoNum type="alphaLcPeriod"/>
            </a:pPr>
            <a:r>
              <a:rPr lang="en" sz="1500"/>
              <a:t>Problems and solutions</a:t>
            </a:r>
            <a:endParaRPr sz="1500"/>
          </a:p>
          <a:p>
            <a:pPr indent="-336550" lvl="0" marL="457200" rtl="0" algn="l">
              <a:lnSpc>
                <a:spcPct val="115000"/>
              </a:lnSpc>
              <a:spcBef>
                <a:spcPts val="0"/>
              </a:spcBef>
              <a:spcAft>
                <a:spcPts val="0"/>
              </a:spcAft>
              <a:buSzPts val="1700"/>
              <a:buAutoNum type="arabicPeriod"/>
            </a:pPr>
            <a:r>
              <a:rPr lang="en" sz="1700"/>
              <a:t>Data analysis</a:t>
            </a:r>
            <a:endParaRPr sz="1700"/>
          </a:p>
          <a:p>
            <a:pPr indent="-323850" lvl="1" marL="914400" rtl="0" algn="l">
              <a:lnSpc>
                <a:spcPct val="115000"/>
              </a:lnSpc>
              <a:spcBef>
                <a:spcPts val="0"/>
              </a:spcBef>
              <a:spcAft>
                <a:spcPts val="0"/>
              </a:spcAft>
              <a:buSzPts val="1500"/>
              <a:buAutoNum type="alphaLcPeriod"/>
            </a:pPr>
            <a:r>
              <a:rPr lang="en" sz="1500"/>
              <a:t>Applied Numerical Methods</a:t>
            </a:r>
            <a:endParaRPr sz="1500"/>
          </a:p>
          <a:p>
            <a:pPr indent="-336550" lvl="0" marL="457200" rtl="0" algn="l">
              <a:lnSpc>
                <a:spcPct val="115000"/>
              </a:lnSpc>
              <a:spcBef>
                <a:spcPts val="0"/>
              </a:spcBef>
              <a:spcAft>
                <a:spcPts val="0"/>
              </a:spcAft>
              <a:buSzPts val="1700"/>
              <a:buAutoNum type="arabicPeriod"/>
            </a:pPr>
            <a:r>
              <a:rPr lang="en" sz="1700"/>
              <a:t>Conclusion</a:t>
            </a:r>
            <a:endParaRPr sz="1700"/>
          </a:p>
        </p:txBody>
      </p:sp>
      <p:sp>
        <p:nvSpPr>
          <p:cNvPr id="142" name="Google Shape;142;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Contents</a:t>
            </a:r>
            <a:endParaRPr/>
          </a:p>
        </p:txBody>
      </p:sp>
      <p:pic>
        <p:nvPicPr>
          <p:cNvPr id="143" name="Google Shape;143;p14"/>
          <p:cNvPicPr preferRelativeResize="0"/>
          <p:nvPr/>
        </p:nvPicPr>
        <p:blipFill>
          <a:blip r:embed="rId3">
            <a:alphaModFix/>
          </a:blip>
          <a:stretch>
            <a:fillRect/>
          </a:stretch>
        </p:blipFill>
        <p:spPr>
          <a:xfrm>
            <a:off x="6033175" y="1241250"/>
            <a:ext cx="2183409" cy="2911200"/>
          </a:xfrm>
          <a:prstGeom prst="rect">
            <a:avLst/>
          </a:prstGeom>
          <a:noFill/>
          <a:ln>
            <a:noFill/>
          </a:ln>
        </p:spPr>
      </p:pic>
      <p:sp>
        <p:nvSpPr>
          <p:cNvPr id="144" name="Google Shape;144;p14"/>
          <p:cNvSpPr txBox="1"/>
          <p:nvPr/>
        </p:nvSpPr>
        <p:spPr>
          <a:xfrm>
            <a:off x="5782625" y="4186475"/>
            <a:ext cx="3016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solidFill>
                  <a:schemeClr val="accent2"/>
                </a:solidFill>
                <a:latin typeface="Times New Roman"/>
                <a:ea typeface="Times New Roman"/>
                <a:cs typeface="Times New Roman"/>
                <a:sym typeface="Times New Roman"/>
              </a:rPr>
              <a:t>“Also </a:t>
            </a:r>
            <a:r>
              <a:rPr i="1" lang="en" sz="1100">
                <a:solidFill>
                  <a:schemeClr val="accent2"/>
                </a:solidFill>
                <a:latin typeface="Times New Roman"/>
                <a:ea typeface="Times New Roman"/>
                <a:cs typeface="Times New Roman"/>
                <a:sym typeface="Times New Roman"/>
              </a:rPr>
              <a:t>reason</a:t>
            </a:r>
            <a:r>
              <a:rPr i="1" lang="en" sz="1100">
                <a:solidFill>
                  <a:schemeClr val="accent2"/>
                </a:solidFill>
                <a:latin typeface="Times New Roman"/>
                <a:ea typeface="Times New Roman"/>
                <a:cs typeface="Times New Roman"/>
                <a:sym typeface="Times New Roman"/>
              </a:rPr>
              <a:t> why we were late in Dr.D’s class”</a:t>
            </a:r>
            <a:endParaRPr i="1" sz="1100">
              <a:solidFill>
                <a:schemeClr val="accent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nvSpPr>
        <p:spPr>
          <a:xfrm>
            <a:off x="730075" y="1518450"/>
            <a:ext cx="4883100" cy="2955300"/>
          </a:xfrm>
          <a:prstGeom prst="rect">
            <a:avLst/>
          </a:prstGeom>
          <a:noFill/>
          <a:ln>
            <a:noFill/>
          </a:ln>
        </p:spPr>
        <p:txBody>
          <a:bodyPr anchorCtr="0" anchor="t" bIns="91425" lIns="91425" spcFirstLastPara="1" rIns="91425" wrap="square" tIns="91425">
            <a:spAutoFit/>
          </a:bodyPr>
          <a:lstStyle/>
          <a:p>
            <a:pPr indent="-342900" lvl="0" marL="457200" rtl="0" algn="l">
              <a:lnSpc>
                <a:spcPct val="150000"/>
              </a:lnSpc>
              <a:spcBef>
                <a:spcPts val="0"/>
              </a:spcBef>
              <a:spcAft>
                <a:spcPts val="0"/>
              </a:spcAft>
              <a:buClr>
                <a:schemeClr val="lt1"/>
              </a:buClr>
              <a:buSzPts val="1800"/>
              <a:buFont typeface="Lato"/>
              <a:buAutoNum type="arabicPeriod"/>
            </a:pPr>
            <a:r>
              <a:rPr lang="en" sz="1800">
                <a:solidFill>
                  <a:schemeClr val="lt1"/>
                </a:solidFill>
                <a:latin typeface="Lato"/>
                <a:ea typeface="Lato"/>
                <a:cs typeface="Lato"/>
                <a:sym typeface="Lato"/>
              </a:rPr>
              <a:t>BBQ is…</a:t>
            </a:r>
            <a:endParaRPr sz="1800">
              <a:solidFill>
                <a:schemeClr val="lt1"/>
              </a:solidFill>
              <a:latin typeface="Lato"/>
              <a:ea typeface="Lato"/>
              <a:cs typeface="Lato"/>
              <a:sym typeface="Lato"/>
            </a:endParaRPr>
          </a:p>
          <a:p>
            <a:pPr indent="-342900" lvl="1" marL="914400" rtl="0" algn="l">
              <a:lnSpc>
                <a:spcPct val="150000"/>
              </a:lnSpc>
              <a:spcBef>
                <a:spcPts val="0"/>
              </a:spcBef>
              <a:spcAft>
                <a:spcPts val="0"/>
              </a:spcAft>
              <a:buClr>
                <a:schemeClr val="lt1"/>
              </a:buClr>
              <a:buSzPts val="1800"/>
              <a:buFont typeface="Lato"/>
              <a:buAutoNum type="alphaLcPeriod"/>
            </a:pPr>
            <a:r>
              <a:rPr lang="en" sz="1800">
                <a:solidFill>
                  <a:schemeClr val="lt1"/>
                </a:solidFill>
                <a:latin typeface="Lato"/>
                <a:ea typeface="Lato"/>
                <a:cs typeface="Lato"/>
                <a:sym typeface="Lato"/>
              </a:rPr>
              <a:t>Difficult and Laborious to Control</a:t>
            </a:r>
            <a:endParaRPr sz="1800">
              <a:solidFill>
                <a:schemeClr val="lt1"/>
              </a:solidFill>
              <a:latin typeface="Lato"/>
              <a:ea typeface="Lato"/>
              <a:cs typeface="Lato"/>
              <a:sym typeface="Lato"/>
            </a:endParaRPr>
          </a:p>
          <a:p>
            <a:pPr indent="-342900" lvl="1" marL="914400" rtl="0" algn="l">
              <a:lnSpc>
                <a:spcPct val="150000"/>
              </a:lnSpc>
              <a:spcBef>
                <a:spcPts val="0"/>
              </a:spcBef>
              <a:spcAft>
                <a:spcPts val="0"/>
              </a:spcAft>
              <a:buClr>
                <a:schemeClr val="lt1"/>
              </a:buClr>
              <a:buSzPts val="1800"/>
              <a:buFont typeface="Lato"/>
              <a:buAutoNum type="alphaLcPeriod"/>
            </a:pPr>
            <a:r>
              <a:rPr lang="en" sz="1800">
                <a:solidFill>
                  <a:schemeClr val="lt1"/>
                </a:solidFill>
                <a:latin typeface="Lato"/>
                <a:ea typeface="Lato"/>
                <a:cs typeface="Lato"/>
                <a:sym typeface="Lato"/>
              </a:rPr>
              <a:t>Requires experience for consistancy</a:t>
            </a:r>
            <a:endParaRPr sz="1800">
              <a:solidFill>
                <a:schemeClr val="lt1"/>
              </a:solidFill>
              <a:latin typeface="Lato"/>
              <a:ea typeface="Lato"/>
              <a:cs typeface="Lato"/>
              <a:sym typeface="Lato"/>
            </a:endParaRPr>
          </a:p>
          <a:p>
            <a:pPr indent="-342900" lvl="1" marL="914400" rtl="0" algn="l">
              <a:lnSpc>
                <a:spcPct val="150000"/>
              </a:lnSpc>
              <a:spcBef>
                <a:spcPts val="0"/>
              </a:spcBef>
              <a:spcAft>
                <a:spcPts val="0"/>
              </a:spcAft>
              <a:buClr>
                <a:schemeClr val="lt1"/>
              </a:buClr>
              <a:buSzPts val="1800"/>
              <a:buFont typeface="Lato"/>
              <a:buAutoNum type="alphaLcPeriod"/>
            </a:pPr>
            <a:r>
              <a:rPr lang="en" sz="1800">
                <a:solidFill>
                  <a:schemeClr val="lt1"/>
                </a:solidFill>
                <a:latin typeface="Lato"/>
                <a:ea typeface="Lato"/>
                <a:cs typeface="Lato"/>
                <a:sym typeface="Lato"/>
              </a:rPr>
              <a:t>Expensive!!!</a:t>
            </a:r>
            <a:endParaRPr sz="1800">
              <a:solidFill>
                <a:schemeClr val="lt1"/>
              </a:solidFill>
              <a:latin typeface="Lato"/>
              <a:ea typeface="Lato"/>
              <a:cs typeface="Lato"/>
              <a:sym typeface="Lato"/>
            </a:endParaRPr>
          </a:p>
          <a:p>
            <a:pPr indent="-342900" lvl="0" marL="457200" rtl="0" algn="l">
              <a:lnSpc>
                <a:spcPct val="150000"/>
              </a:lnSpc>
              <a:spcBef>
                <a:spcPts val="0"/>
              </a:spcBef>
              <a:spcAft>
                <a:spcPts val="0"/>
              </a:spcAft>
              <a:buClr>
                <a:schemeClr val="lt1"/>
              </a:buClr>
              <a:buSzPts val="1800"/>
              <a:buFont typeface="Lato"/>
              <a:buAutoNum type="arabicPeriod"/>
            </a:pPr>
            <a:r>
              <a:rPr lang="en" sz="1800">
                <a:solidFill>
                  <a:schemeClr val="lt1"/>
                </a:solidFill>
                <a:latin typeface="Lato"/>
                <a:ea typeface="Lato"/>
                <a:cs typeface="Lato"/>
                <a:sym typeface="Lato"/>
              </a:rPr>
              <a:t>Simplify the process</a:t>
            </a:r>
            <a:endParaRPr sz="1800">
              <a:solidFill>
                <a:schemeClr val="lt1"/>
              </a:solidFill>
              <a:latin typeface="Lato"/>
              <a:ea typeface="Lato"/>
              <a:cs typeface="Lato"/>
              <a:sym typeface="Lato"/>
            </a:endParaRPr>
          </a:p>
          <a:p>
            <a:pPr indent="-342900" lvl="1" marL="914400" rtl="0" algn="l">
              <a:lnSpc>
                <a:spcPct val="150000"/>
              </a:lnSpc>
              <a:spcBef>
                <a:spcPts val="0"/>
              </a:spcBef>
              <a:spcAft>
                <a:spcPts val="0"/>
              </a:spcAft>
              <a:buClr>
                <a:schemeClr val="lt1"/>
              </a:buClr>
              <a:buSzPts val="1800"/>
              <a:buFont typeface="Lato"/>
              <a:buAutoNum type="alphaLcPeriod"/>
            </a:pPr>
            <a:r>
              <a:rPr lang="en" sz="1800">
                <a:solidFill>
                  <a:schemeClr val="lt1"/>
                </a:solidFill>
                <a:latin typeface="Lato"/>
                <a:ea typeface="Lato"/>
                <a:cs typeface="Lato"/>
                <a:sym typeface="Lato"/>
              </a:rPr>
              <a:t>Make Cooking easier</a:t>
            </a:r>
            <a:endParaRPr sz="1800">
              <a:solidFill>
                <a:schemeClr val="lt1"/>
              </a:solidFill>
              <a:latin typeface="Lato"/>
              <a:ea typeface="Lato"/>
              <a:cs typeface="Lato"/>
              <a:sym typeface="Lato"/>
            </a:endParaRPr>
          </a:p>
          <a:p>
            <a:pPr indent="-342900" lvl="1" marL="914400" rtl="0" algn="l">
              <a:lnSpc>
                <a:spcPct val="150000"/>
              </a:lnSpc>
              <a:spcBef>
                <a:spcPts val="0"/>
              </a:spcBef>
              <a:spcAft>
                <a:spcPts val="0"/>
              </a:spcAft>
              <a:buClr>
                <a:schemeClr val="lt1"/>
              </a:buClr>
              <a:buSzPts val="1800"/>
              <a:buFont typeface="Lato"/>
              <a:buAutoNum type="alphaLcPeriod"/>
            </a:pPr>
            <a:r>
              <a:rPr lang="en" sz="1800">
                <a:solidFill>
                  <a:schemeClr val="lt1"/>
                </a:solidFill>
                <a:latin typeface="Lato"/>
                <a:ea typeface="Lato"/>
                <a:cs typeface="Lato"/>
                <a:sym typeface="Lato"/>
              </a:rPr>
              <a:t>Get Quality BBQ</a:t>
            </a:r>
            <a:endParaRPr sz="1800">
              <a:solidFill>
                <a:schemeClr val="lt1"/>
              </a:solidFill>
              <a:latin typeface="Lato"/>
              <a:ea typeface="Lato"/>
              <a:cs typeface="Lato"/>
              <a:sym typeface="Lato"/>
            </a:endParaRPr>
          </a:p>
        </p:txBody>
      </p:sp>
      <p:sp>
        <p:nvSpPr>
          <p:cNvPr id="150" name="Google Shape;150;p1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51" name="Google Shape;151;p15"/>
          <p:cNvPicPr preferRelativeResize="0"/>
          <p:nvPr/>
        </p:nvPicPr>
        <p:blipFill>
          <a:blip r:embed="rId3">
            <a:alphaModFix/>
          </a:blip>
          <a:stretch>
            <a:fillRect/>
          </a:stretch>
        </p:blipFill>
        <p:spPr>
          <a:xfrm>
            <a:off x="6309650" y="662800"/>
            <a:ext cx="2149100" cy="2069576"/>
          </a:xfrm>
          <a:prstGeom prst="rect">
            <a:avLst/>
          </a:prstGeom>
          <a:noFill/>
          <a:ln>
            <a:noFill/>
          </a:ln>
        </p:spPr>
      </p:pic>
      <p:pic>
        <p:nvPicPr>
          <p:cNvPr id="152" name="Google Shape;152;p15"/>
          <p:cNvPicPr preferRelativeResize="0"/>
          <p:nvPr/>
        </p:nvPicPr>
        <p:blipFill>
          <a:blip r:embed="rId4">
            <a:alphaModFix/>
          </a:blip>
          <a:stretch>
            <a:fillRect/>
          </a:stretch>
        </p:blipFill>
        <p:spPr>
          <a:xfrm>
            <a:off x="5678675" y="2864476"/>
            <a:ext cx="2835499" cy="2126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1052550" y="393750"/>
            <a:ext cx="7038900" cy="66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Project Goal</a:t>
            </a:r>
            <a:endParaRPr/>
          </a:p>
        </p:txBody>
      </p:sp>
      <p:sp>
        <p:nvSpPr>
          <p:cNvPr id="158" name="Google Shape;158;p16"/>
          <p:cNvSpPr txBox="1"/>
          <p:nvPr>
            <p:ph idx="1" type="body"/>
          </p:nvPr>
        </p:nvSpPr>
        <p:spPr>
          <a:xfrm>
            <a:off x="1052550" y="1554150"/>
            <a:ext cx="7038900" cy="3235500"/>
          </a:xfrm>
          <a:prstGeom prst="rect">
            <a:avLst/>
          </a:prstGeom>
        </p:spPr>
        <p:txBody>
          <a:bodyPr anchorCtr="0" anchor="t" bIns="91425" lIns="91425" spcFirstLastPara="1" rIns="91425" wrap="square" tIns="91425">
            <a:normAutofit/>
          </a:bodyPr>
          <a:lstStyle/>
          <a:p>
            <a:pPr indent="0" lvl="0" marL="457200" rtl="0" algn="ctr">
              <a:spcBef>
                <a:spcPts val="0"/>
              </a:spcBef>
              <a:spcAft>
                <a:spcPts val="1200"/>
              </a:spcAft>
              <a:buNone/>
            </a:pPr>
            <a:r>
              <a:rPr lang="en" sz="2500"/>
              <a:t>P</a:t>
            </a:r>
            <a:r>
              <a:rPr lang="en" sz="2500"/>
              <a:t>rototype a temperature sensor system that can analyse the relationship between a conventional smoker’s operating temperature and its level of ventilation. </a:t>
            </a:r>
            <a:endParaRPr sz="2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1167875" y="767925"/>
            <a:ext cx="7505700" cy="56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Criteria</a:t>
            </a:r>
            <a:endParaRPr/>
          </a:p>
        </p:txBody>
      </p:sp>
      <p:sp>
        <p:nvSpPr>
          <p:cNvPr id="164" name="Google Shape;164;p17"/>
          <p:cNvSpPr txBox="1"/>
          <p:nvPr>
            <p:ph idx="1" type="body"/>
          </p:nvPr>
        </p:nvSpPr>
        <p:spPr>
          <a:xfrm>
            <a:off x="819150" y="1507525"/>
            <a:ext cx="7505700" cy="29313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Arial"/>
              <a:buChar char="●"/>
            </a:pPr>
            <a:r>
              <a:rPr lang="en" sz="1600">
                <a:latin typeface="Arial"/>
                <a:ea typeface="Arial"/>
                <a:cs typeface="Arial"/>
                <a:sym typeface="Arial"/>
              </a:rPr>
              <a:t>Our project tests our ability to integrate gathered data.</a:t>
            </a:r>
            <a:endParaRPr sz="1600">
              <a:latin typeface="Arial"/>
              <a:ea typeface="Arial"/>
              <a:cs typeface="Arial"/>
              <a:sym typeface="Arial"/>
            </a:endParaRPr>
          </a:p>
          <a:p>
            <a:pPr indent="0" lvl="0" marL="0" rtl="0" algn="l">
              <a:spcBef>
                <a:spcPts val="0"/>
              </a:spcBef>
              <a:spcAft>
                <a:spcPts val="0"/>
              </a:spcAft>
              <a:buNone/>
            </a:pPr>
            <a:r>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Implement</a:t>
            </a:r>
            <a:r>
              <a:rPr lang="en" sz="1600">
                <a:latin typeface="Arial"/>
                <a:ea typeface="Arial"/>
                <a:cs typeface="Arial"/>
                <a:sym typeface="Arial"/>
              </a:rPr>
              <a:t> our analysis and measurements into software that can be used to predict a real world outcome.</a:t>
            </a:r>
            <a:endParaRPr sz="1600">
              <a:latin typeface="Arial"/>
              <a:ea typeface="Arial"/>
              <a:cs typeface="Arial"/>
              <a:sym typeface="Arial"/>
            </a:endParaRPr>
          </a:p>
          <a:p>
            <a:pPr indent="0" lvl="0" marL="0" rtl="0" algn="l">
              <a:spcBef>
                <a:spcPts val="0"/>
              </a:spcBef>
              <a:spcAft>
                <a:spcPts val="0"/>
              </a:spcAft>
              <a:buNone/>
            </a:pPr>
            <a:r>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Our project will incorporate skills in programming to analyze and interpret data over a large period of time, and project this data to find a predictable outcome.</a:t>
            </a:r>
            <a:endParaRPr sz="16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a:p>
            <a:pPr indent="0" lvl="0" marL="45720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819150" y="845600"/>
            <a:ext cx="7505700" cy="525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Methods</a:t>
            </a:r>
            <a:endParaRPr/>
          </a:p>
        </p:txBody>
      </p:sp>
      <p:sp>
        <p:nvSpPr>
          <p:cNvPr id="170" name="Google Shape;170;p18"/>
          <p:cNvSpPr txBox="1"/>
          <p:nvPr>
            <p:ph idx="1" type="body"/>
          </p:nvPr>
        </p:nvSpPr>
        <p:spPr>
          <a:xfrm>
            <a:off x="819150" y="1495175"/>
            <a:ext cx="7505700" cy="2943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Mount numerous temperature sensors inside smoker at different locations.</a:t>
            </a:r>
            <a:endParaRPr sz="1500"/>
          </a:p>
          <a:p>
            <a:pPr indent="-311150" lvl="1" marL="914400" rtl="0" algn="l">
              <a:spcBef>
                <a:spcPts val="0"/>
              </a:spcBef>
              <a:spcAft>
                <a:spcPts val="0"/>
              </a:spcAft>
              <a:buSzPts val="1300"/>
              <a:buChar char="○"/>
            </a:pPr>
            <a:r>
              <a:rPr lang="en" sz="1300"/>
              <a:t>Levels of ventilation are recorded for given temperatures / rates of temperature increase.</a:t>
            </a:r>
            <a:endParaRPr sz="13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Interpretation of this data to find and plot the relationship between temperature and ventilation.</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Use interpolation / a fitting function to project necessary ventilation changes to achieve the target temperature.</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Setup: Hardware </a:t>
            </a:r>
            <a:endParaRPr/>
          </a:p>
        </p:txBody>
      </p:sp>
      <p:sp>
        <p:nvSpPr>
          <p:cNvPr id="176" name="Google Shape;176;p19"/>
          <p:cNvSpPr txBox="1"/>
          <p:nvPr>
            <p:ph idx="1" type="body"/>
          </p:nvPr>
        </p:nvSpPr>
        <p:spPr>
          <a:xfrm>
            <a:off x="388375" y="1428525"/>
            <a:ext cx="5523900" cy="29112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SzPts val="1500"/>
              <a:buChar char="-"/>
            </a:pPr>
            <a:r>
              <a:rPr lang="en" sz="1500"/>
              <a:t>Temperature Sensor (TMP 36)</a:t>
            </a:r>
            <a:endParaRPr sz="1500"/>
          </a:p>
          <a:p>
            <a:pPr indent="-323850" lvl="1" marL="914400" rtl="0" algn="l">
              <a:lnSpc>
                <a:spcPct val="200000"/>
              </a:lnSpc>
              <a:spcBef>
                <a:spcPts val="0"/>
              </a:spcBef>
              <a:spcAft>
                <a:spcPts val="0"/>
              </a:spcAft>
              <a:buSzPts val="1500"/>
              <a:buChar char="-"/>
            </a:pPr>
            <a:r>
              <a:rPr lang="en" sz="1500"/>
              <a:t>Temperature Range: -40F to 302F</a:t>
            </a:r>
            <a:endParaRPr sz="1500"/>
          </a:p>
          <a:p>
            <a:pPr indent="-323850" lvl="0" marL="457200" rtl="0" algn="l">
              <a:lnSpc>
                <a:spcPct val="200000"/>
              </a:lnSpc>
              <a:spcBef>
                <a:spcPts val="0"/>
              </a:spcBef>
              <a:spcAft>
                <a:spcPts val="0"/>
              </a:spcAft>
              <a:buSzPts val="1500"/>
              <a:buChar char="-"/>
            </a:pPr>
            <a:r>
              <a:rPr lang="en" sz="1500"/>
              <a:t>World Stiffest Cable</a:t>
            </a:r>
            <a:endParaRPr sz="1500"/>
          </a:p>
          <a:p>
            <a:pPr indent="-323850" lvl="0" marL="457200" rtl="0" algn="l">
              <a:lnSpc>
                <a:spcPct val="200000"/>
              </a:lnSpc>
              <a:spcBef>
                <a:spcPts val="0"/>
              </a:spcBef>
              <a:spcAft>
                <a:spcPts val="0"/>
              </a:spcAft>
              <a:buSzPts val="1500"/>
              <a:buChar char="-"/>
            </a:pPr>
            <a:r>
              <a:rPr lang="en" sz="1500"/>
              <a:t>Connecting Wire</a:t>
            </a:r>
            <a:endParaRPr sz="1500"/>
          </a:p>
          <a:p>
            <a:pPr indent="-323850" lvl="0" marL="457200" rtl="0" algn="l">
              <a:lnSpc>
                <a:spcPct val="200000"/>
              </a:lnSpc>
              <a:spcBef>
                <a:spcPts val="0"/>
              </a:spcBef>
              <a:spcAft>
                <a:spcPts val="0"/>
              </a:spcAft>
              <a:buSzPts val="1500"/>
              <a:buChar char="-"/>
            </a:pPr>
            <a:r>
              <a:rPr lang="en" sz="1500"/>
              <a:t>Bread Board</a:t>
            </a:r>
            <a:endParaRPr sz="1500"/>
          </a:p>
          <a:p>
            <a:pPr indent="-323850" lvl="0" marL="457200" rtl="0" algn="l">
              <a:lnSpc>
                <a:spcPct val="200000"/>
              </a:lnSpc>
              <a:spcBef>
                <a:spcPts val="0"/>
              </a:spcBef>
              <a:spcAft>
                <a:spcPts val="0"/>
              </a:spcAft>
              <a:buSzPts val="1500"/>
              <a:buChar char="-"/>
            </a:pPr>
            <a:r>
              <a:rPr lang="en" sz="1500"/>
              <a:t>Arduino Board ( UNO REV3)</a:t>
            </a:r>
            <a:endParaRPr sz="1500"/>
          </a:p>
        </p:txBody>
      </p:sp>
      <p:pic>
        <p:nvPicPr>
          <p:cNvPr id="177" name="Google Shape;177;p19"/>
          <p:cNvPicPr preferRelativeResize="0"/>
          <p:nvPr/>
        </p:nvPicPr>
        <p:blipFill>
          <a:blip r:embed="rId3">
            <a:alphaModFix/>
          </a:blip>
          <a:stretch>
            <a:fillRect/>
          </a:stretch>
        </p:blipFill>
        <p:spPr>
          <a:xfrm>
            <a:off x="7850350" y="468625"/>
            <a:ext cx="922950" cy="1789600"/>
          </a:xfrm>
          <a:prstGeom prst="rect">
            <a:avLst/>
          </a:prstGeom>
          <a:noFill/>
          <a:ln>
            <a:noFill/>
          </a:ln>
        </p:spPr>
      </p:pic>
      <p:pic>
        <p:nvPicPr>
          <p:cNvPr id="178" name="Google Shape;178;p19"/>
          <p:cNvPicPr preferRelativeResize="0"/>
          <p:nvPr/>
        </p:nvPicPr>
        <p:blipFill>
          <a:blip r:embed="rId4">
            <a:alphaModFix/>
          </a:blip>
          <a:stretch>
            <a:fillRect/>
          </a:stretch>
        </p:blipFill>
        <p:spPr>
          <a:xfrm>
            <a:off x="3660300" y="2898463"/>
            <a:ext cx="2765156" cy="2018624"/>
          </a:xfrm>
          <a:prstGeom prst="rect">
            <a:avLst/>
          </a:prstGeom>
          <a:noFill/>
          <a:ln>
            <a:noFill/>
          </a:ln>
        </p:spPr>
      </p:pic>
      <p:pic>
        <p:nvPicPr>
          <p:cNvPr id="179" name="Google Shape;179;p19"/>
          <p:cNvPicPr preferRelativeResize="0"/>
          <p:nvPr/>
        </p:nvPicPr>
        <p:blipFill>
          <a:blip r:embed="rId5">
            <a:alphaModFix/>
          </a:blip>
          <a:stretch>
            <a:fillRect/>
          </a:stretch>
        </p:blipFill>
        <p:spPr>
          <a:xfrm>
            <a:off x="4505375" y="393750"/>
            <a:ext cx="3109125" cy="2331852"/>
          </a:xfrm>
          <a:prstGeom prst="rect">
            <a:avLst/>
          </a:prstGeom>
          <a:noFill/>
          <a:ln>
            <a:noFill/>
          </a:ln>
        </p:spPr>
      </p:pic>
      <p:pic>
        <p:nvPicPr>
          <p:cNvPr id="180" name="Google Shape;180;p19"/>
          <p:cNvPicPr preferRelativeResize="0"/>
          <p:nvPr/>
        </p:nvPicPr>
        <p:blipFill>
          <a:blip r:embed="rId6">
            <a:alphaModFix/>
          </a:blip>
          <a:stretch>
            <a:fillRect/>
          </a:stretch>
        </p:blipFill>
        <p:spPr>
          <a:xfrm>
            <a:off x="7052875" y="2938911"/>
            <a:ext cx="1452575" cy="1937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Setup: Software</a:t>
            </a:r>
            <a:endParaRPr/>
          </a:p>
        </p:txBody>
      </p:sp>
      <p:sp>
        <p:nvSpPr>
          <p:cNvPr id="186" name="Google Shape;186;p20"/>
          <p:cNvSpPr txBox="1"/>
          <p:nvPr/>
        </p:nvSpPr>
        <p:spPr>
          <a:xfrm>
            <a:off x="574375" y="1357200"/>
            <a:ext cx="34368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Find average values for peak temperature at </a:t>
            </a:r>
            <a:r>
              <a:rPr lang="en">
                <a:solidFill>
                  <a:schemeClr val="lt1"/>
                </a:solidFill>
                <a:latin typeface="Lato"/>
                <a:ea typeface="Lato"/>
                <a:cs typeface="Lato"/>
                <a:sym typeface="Lato"/>
              </a:rPr>
              <a:t>ventilation</a:t>
            </a:r>
            <a:r>
              <a:rPr lang="en">
                <a:solidFill>
                  <a:schemeClr val="lt1"/>
                </a:solidFill>
                <a:latin typeface="Lato"/>
                <a:ea typeface="Lato"/>
                <a:cs typeface="Lato"/>
                <a:sym typeface="Lato"/>
              </a:rPr>
              <a:t> levels 25%, 50%, 75%, 100%</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Fit a function to these values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Use this function to determine the temperature for any given percentage of ventilation.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pic>
        <p:nvPicPr>
          <p:cNvPr id="187" name="Google Shape;187;p20"/>
          <p:cNvPicPr preferRelativeResize="0"/>
          <p:nvPr/>
        </p:nvPicPr>
        <p:blipFill>
          <a:blip r:embed="rId3">
            <a:alphaModFix/>
          </a:blip>
          <a:stretch>
            <a:fillRect/>
          </a:stretch>
        </p:blipFill>
        <p:spPr>
          <a:xfrm>
            <a:off x="4183175" y="1307850"/>
            <a:ext cx="4691425" cy="3683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ISSUES!!?!?!</a:t>
            </a:r>
            <a:endParaRPr/>
          </a:p>
        </p:txBody>
      </p:sp>
      <p:sp>
        <p:nvSpPr>
          <p:cNvPr id="193" name="Google Shape;193;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4" name="Google Shape;194;p21"/>
          <p:cNvPicPr preferRelativeResize="0"/>
          <p:nvPr/>
        </p:nvPicPr>
        <p:blipFill>
          <a:blip r:embed="rId3">
            <a:alphaModFix/>
          </a:blip>
          <a:stretch>
            <a:fillRect/>
          </a:stretch>
        </p:blipFill>
        <p:spPr>
          <a:xfrm>
            <a:off x="5463850" y="1035050"/>
            <a:ext cx="2872550" cy="3831949"/>
          </a:xfrm>
          <a:prstGeom prst="rect">
            <a:avLst/>
          </a:prstGeom>
          <a:noFill/>
          <a:ln>
            <a:noFill/>
          </a:ln>
        </p:spPr>
      </p:pic>
      <p:pic>
        <p:nvPicPr>
          <p:cNvPr id="195" name="Google Shape;195;p21"/>
          <p:cNvPicPr preferRelativeResize="0"/>
          <p:nvPr/>
        </p:nvPicPr>
        <p:blipFill>
          <a:blip r:embed="rId4">
            <a:alphaModFix/>
          </a:blip>
          <a:stretch>
            <a:fillRect/>
          </a:stretch>
        </p:blipFill>
        <p:spPr>
          <a:xfrm>
            <a:off x="554305" y="1307858"/>
            <a:ext cx="4017701" cy="301116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